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308" r:id="rId4"/>
    <p:sldId id="320" r:id="rId5"/>
    <p:sldId id="282" r:id="rId6"/>
    <p:sldId id="324" r:id="rId7"/>
    <p:sldId id="325" r:id="rId8"/>
    <p:sldId id="326" r:id="rId9"/>
    <p:sldId id="327" r:id="rId10"/>
    <p:sldId id="332" r:id="rId11"/>
    <p:sldId id="333" r:id="rId12"/>
    <p:sldId id="309" r:id="rId13"/>
    <p:sldId id="312" r:id="rId14"/>
    <p:sldId id="311" r:id="rId15"/>
    <p:sldId id="310" r:id="rId16"/>
    <p:sldId id="322" r:id="rId17"/>
    <p:sldId id="314" r:id="rId18"/>
    <p:sldId id="335" r:id="rId19"/>
    <p:sldId id="336" r:id="rId20"/>
    <p:sldId id="319" r:id="rId21"/>
    <p:sldId id="330" r:id="rId22"/>
    <p:sldId id="267" r:id="rId23"/>
    <p:sldId id="264" r:id="rId24"/>
    <p:sldId id="306" r:id="rId25"/>
    <p:sldId id="331" r:id="rId26"/>
    <p:sldId id="270" r:id="rId27"/>
    <p:sldId id="334" r:id="rId28"/>
    <p:sldId id="265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00FF00"/>
    <a:srgbClr val="FF3300"/>
    <a:srgbClr val="FF66FF"/>
    <a:srgbClr val="EF9A1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>
      <p:cViewPr>
        <p:scale>
          <a:sx n="90" d="100"/>
          <a:sy n="90" d="100"/>
        </p:scale>
        <p:origin x="-16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7847B-13AC-4813-B53F-4E220AB6FE63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3FDDF-844D-4575-AC54-A6B0DBB0FE1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43FDDF-844D-4575-AC54-A6B0DBB0FE1F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930A-D783-4743-9967-23A7F10DAD7D}" type="datetimeFigureOut">
              <a:rPr lang="sk-SK" smtClean="0"/>
              <a:pPr/>
              <a:t>10. 3. 2021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6F26-83C7-4FD5-995E-07750DC9ABE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COVID -19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Vývoj situácie</a:t>
            </a:r>
          </a:p>
          <a:p>
            <a:r>
              <a:rPr lang="sk-SK" b="1" dirty="0" smtClean="0">
                <a:solidFill>
                  <a:srgbClr val="FF0000"/>
                </a:solidFill>
              </a:rPr>
              <a:t>BA kraj, SR – </a:t>
            </a:r>
            <a:r>
              <a:rPr lang="sk-SK" b="1" dirty="0" smtClean="0">
                <a:solidFill>
                  <a:srgbClr val="FF0000"/>
                </a:solidFill>
              </a:rPr>
              <a:t>08.2020 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do </a:t>
            </a:r>
            <a:r>
              <a:rPr lang="sk-SK" b="1" dirty="0" smtClean="0">
                <a:solidFill>
                  <a:srgbClr val="FF0000"/>
                </a:solidFill>
              </a:rPr>
              <a:t>08./09.03.2021</a:t>
            </a:r>
            <a:endParaRPr lang="sk-SK" b="1" dirty="0" smtClean="0">
              <a:solidFill>
                <a:srgbClr val="FF0000"/>
              </a:solidFill>
            </a:endParaRPr>
          </a:p>
          <a:p>
            <a:r>
              <a:rPr lang="sk-SK" b="1" dirty="0" smtClean="0">
                <a:solidFill>
                  <a:srgbClr val="FF0000"/>
                </a:solidFill>
              </a:rPr>
              <a:t>Európa, svet </a:t>
            </a:r>
            <a:r>
              <a:rPr lang="sk-SK" b="1" dirty="0" smtClean="0">
                <a:solidFill>
                  <a:srgbClr val="FF0000"/>
                </a:solidFill>
              </a:rPr>
              <a:t>k 04.03.2021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4" name="Obrázok 3" descr="covid19-featu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500042"/>
            <a:ext cx="2000240" cy="2000240"/>
          </a:xfrm>
          <a:prstGeom prst="rect">
            <a:avLst/>
          </a:prstGeom>
        </p:spPr>
      </p:pic>
      <p:pic>
        <p:nvPicPr>
          <p:cNvPr id="5" name="Obrázok 4" descr="917px-Bratislavský_kraj_CO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5715016"/>
            <a:ext cx="767679" cy="857256"/>
          </a:xfrm>
          <a:prstGeom prst="rect">
            <a:avLst/>
          </a:prstGeom>
        </p:spPr>
      </p:pic>
      <p:pic>
        <p:nvPicPr>
          <p:cNvPr id="6" name="Obrázok 5" descr="220px-Europe_orthographic_Caucasus_Urals_boundary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5572140"/>
            <a:ext cx="928694" cy="928694"/>
          </a:xfrm>
          <a:prstGeom prst="rect">
            <a:avLst/>
          </a:prstGeom>
        </p:spPr>
      </p:pic>
      <p:pic>
        <p:nvPicPr>
          <p:cNvPr id="7" name="Obrázok 6" descr="slovakia-1500644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520" y="5357826"/>
            <a:ext cx="1500174" cy="1500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okresy 7D 9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980728"/>
            <a:ext cx="9108504" cy="58668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3752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7-dňová </a:t>
            </a:r>
            <a:r>
              <a:rPr lang="sk-SK" sz="3200" b="1" dirty="0" err="1" smtClean="0">
                <a:solidFill>
                  <a:srgbClr val="FF0000"/>
                </a:solidFill>
              </a:rPr>
              <a:t>incidencia</a:t>
            </a:r>
            <a:r>
              <a:rPr lang="sk-SK" sz="3200" b="1" dirty="0" smtClean="0">
                <a:solidFill>
                  <a:srgbClr val="FF0000"/>
                </a:solidFill>
              </a:rPr>
              <a:t> po okresoch k </a:t>
            </a:r>
            <a:r>
              <a:rPr lang="sk-SK" sz="3200" b="1" dirty="0" smtClean="0">
                <a:solidFill>
                  <a:srgbClr val="FF0000"/>
                </a:solidFill>
              </a:rPr>
              <a:t>09.03.2021</a:t>
            </a:r>
            <a:r>
              <a:rPr lang="sk-SK" sz="3200" b="1" dirty="0" smtClean="0">
                <a:solidFill>
                  <a:srgbClr val="FF0000"/>
                </a:solidFill>
              </a:rPr>
              <a:t/>
            </a:r>
            <a:br>
              <a:rPr lang="sk-SK" sz="3200" b="1" dirty="0" smtClean="0">
                <a:solidFill>
                  <a:srgbClr val="FF0000"/>
                </a:solidFill>
              </a:rPr>
            </a:br>
            <a:r>
              <a:rPr lang="sk-SK" sz="3200" b="1" dirty="0" smtClean="0">
                <a:solidFill>
                  <a:srgbClr val="FF0000"/>
                </a:solidFill>
              </a:rPr>
              <a:t>(= dynamickejší ukazovateľ)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63868" y="5229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204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043608" y="56612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278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465313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254</a:t>
            </a:r>
            <a:endParaRPr lang="sk-SK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683568" y="48691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181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755576" y="51571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229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1043608" y="45811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261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259632" y="5229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247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95536" y="414908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326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6732240" y="399577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389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2411760" y="4581128"/>
            <a:ext cx="489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ZM</a:t>
            </a:r>
          </a:p>
          <a:p>
            <a:r>
              <a:rPr lang="sk-SK" dirty="0" smtClean="0"/>
              <a:t>44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3244188" y="3142709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MT</a:t>
            </a:r>
          </a:p>
          <a:p>
            <a:r>
              <a:rPr lang="sk-SK" dirty="0" smtClean="0"/>
              <a:t>526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4355976" y="3068960"/>
            <a:ext cx="535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LM</a:t>
            </a:r>
          </a:p>
          <a:p>
            <a:r>
              <a:rPr lang="sk-SK" dirty="0" smtClean="0"/>
              <a:t>523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1835696" y="60212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326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obsahu 14" descr="kraje 7D 9.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76" y="1196752"/>
            <a:ext cx="9043028" cy="557343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7-dňová </a:t>
            </a:r>
            <a:r>
              <a:rPr lang="sk-SK" sz="3200" b="1" dirty="0" err="1" smtClean="0">
                <a:solidFill>
                  <a:srgbClr val="FF0000"/>
                </a:solidFill>
              </a:rPr>
              <a:t>incidencia</a:t>
            </a:r>
            <a:r>
              <a:rPr lang="sk-SK" sz="3200" b="1" dirty="0" smtClean="0">
                <a:solidFill>
                  <a:srgbClr val="FF0000"/>
                </a:solidFill>
              </a:rPr>
              <a:t> po krajoch k </a:t>
            </a:r>
            <a:r>
              <a:rPr lang="sk-SK" sz="3200" b="1" dirty="0" smtClean="0">
                <a:solidFill>
                  <a:srgbClr val="FF0000"/>
                </a:solidFill>
              </a:rPr>
              <a:t>09.03.2021</a:t>
            </a:r>
            <a:r>
              <a:rPr lang="sk-SK" sz="3200" b="1" dirty="0" smtClean="0">
                <a:solidFill>
                  <a:srgbClr val="FF0000"/>
                </a:solidFill>
              </a:rPr>
              <a:t/>
            </a:r>
            <a:br>
              <a:rPr lang="sk-SK" sz="3200" b="1" dirty="0" smtClean="0">
                <a:solidFill>
                  <a:srgbClr val="FF0000"/>
                </a:solidFill>
              </a:rPr>
            </a:br>
            <a:r>
              <a:rPr lang="sk-SK" sz="3200" b="1" dirty="0" err="1" smtClean="0">
                <a:solidFill>
                  <a:srgbClr val="FF0000"/>
                </a:solidFill>
              </a:rPr>
              <a:t>vs</a:t>
            </a:r>
            <a:r>
              <a:rPr lang="sk-SK" sz="3200" b="1" dirty="0" smtClean="0">
                <a:solidFill>
                  <a:srgbClr val="FF0000"/>
                </a:solidFill>
              </a:rPr>
              <a:t>. 02.03.2021 (= </a:t>
            </a:r>
            <a:r>
              <a:rPr lang="sk-SK" sz="3200" b="1" dirty="0" smtClean="0">
                <a:solidFill>
                  <a:srgbClr val="FF0000"/>
                </a:solidFill>
              </a:rPr>
              <a:t>dynamickejší ukazovateľ)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467544" y="4869160"/>
            <a:ext cx="679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242</a:t>
            </a:r>
          </a:p>
          <a:p>
            <a:r>
              <a:rPr lang="sk-SK" b="1" dirty="0" smtClean="0"/>
              <a:t>(253)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1259632" y="450912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442</a:t>
            </a:r>
          </a:p>
          <a:p>
            <a:r>
              <a:rPr lang="sk-SK" dirty="0" smtClean="0"/>
              <a:t>(393)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267744" y="5301208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260</a:t>
            </a:r>
          </a:p>
          <a:p>
            <a:r>
              <a:rPr lang="sk-SK" dirty="0" smtClean="0"/>
              <a:t>(150)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051720" y="3645024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586</a:t>
            </a:r>
          </a:p>
          <a:p>
            <a:r>
              <a:rPr lang="sk-SK" dirty="0" smtClean="0"/>
              <a:t>(414)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95936" y="4437112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352</a:t>
            </a:r>
          </a:p>
          <a:p>
            <a:r>
              <a:rPr lang="sk-SK" dirty="0" smtClean="0"/>
              <a:t>(280)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491880" y="306896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537</a:t>
            </a:r>
          </a:p>
          <a:p>
            <a:r>
              <a:rPr lang="sk-SK" dirty="0" smtClean="0"/>
              <a:t>(331)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6660232" y="3140968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505</a:t>
            </a:r>
          </a:p>
          <a:p>
            <a:r>
              <a:rPr lang="sk-SK" dirty="0" smtClean="0"/>
              <a:t>(257)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6343484" y="3789040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676</a:t>
            </a:r>
          </a:p>
          <a:p>
            <a:r>
              <a:rPr lang="sk-SK" dirty="0" smtClean="0"/>
              <a:t>(306)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Trendy vývoja epidémie v SR</a:t>
            </a:r>
            <a:endParaRPr lang="sk-SK" b="1" dirty="0"/>
          </a:p>
        </p:txBody>
      </p:sp>
      <p:pic>
        <p:nvPicPr>
          <p:cNvPr id="6" name="Obrázok 5" descr="trendy 8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268760"/>
            <a:ext cx="9110290" cy="5070250"/>
          </a:xfrm>
          <a:prstGeom prst="rect">
            <a:avLst/>
          </a:prstGeom>
        </p:spPr>
      </p:pic>
      <p:sp>
        <p:nvSpPr>
          <p:cNvPr id="18" name="Ovál 17"/>
          <p:cNvSpPr/>
          <p:nvPr/>
        </p:nvSpPr>
        <p:spPr>
          <a:xfrm>
            <a:off x="611560" y="5805264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3200" b="1" dirty="0" err="1" smtClean="0"/>
              <a:t>Alert</a:t>
            </a:r>
            <a:r>
              <a:rPr lang="sk-SK" sz="3200" b="1" dirty="0" smtClean="0"/>
              <a:t> systém – </a:t>
            </a:r>
            <a:r>
              <a:rPr lang="sk-SK" sz="3200" b="1" dirty="0" err="1" smtClean="0"/>
              <a:t>Covid</a:t>
            </a:r>
            <a:r>
              <a:rPr lang="sk-SK" sz="3200" b="1" dirty="0" smtClean="0"/>
              <a:t> automat k </a:t>
            </a:r>
            <a:r>
              <a:rPr lang="sk-SK" sz="3200" b="1" dirty="0" smtClean="0"/>
              <a:t>08.03</a:t>
            </a:r>
            <a:r>
              <a:rPr lang="sk-SK" sz="3200" b="1" dirty="0" smtClean="0"/>
              <a:t>. </a:t>
            </a:r>
            <a:r>
              <a:rPr lang="sk-SK" sz="3200" b="1" dirty="0" err="1" smtClean="0"/>
              <a:t>vs</a:t>
            </a:r>
            <a:r>
              <a:rPr lang="sk-SK" sz="3200" b="1" dirty="0" smtClean="0"/>
              <a:t>. </a:t>
            </a:r>
            <a:r>
              <a:rPr lang="sk-SK" sz="3200" b="1" dirty="0" smtClean="0"/>
              <a:t>01.03.2021 </a:t>
            </a:r>
            <a:r>
              <a:rPr lang="sk-SK" sz="3200" b="1" dirty="0" smtClean="0"/>
              <a:t>(celonárodné varovanie IV. stupňa)</a:t>
            </a:r>
            <a:endParaRPr lang="sk-SK" sz="3200" dirty="0"/>
          </a:p>
        </p:txBody>
      </p:sp>
      <p:pic>
        <p:nvPicPr>
          <p:cNvPr id="5" name="Zástupný symbol obsahu 4" descr="celonár 14.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4773966" cy="2880320"/>
          </a:xfrm>
        </p:spPr>
      </p:pic>
      <p:sp>
        <p:nvSpPr>
          <p:cNvPr id="8" name="Obdĺžnik 7"/>
          <p:cNvSpPr/>
          <p:nvPr/>
        </p:nvSpPr>
        <p:spPr>
          <a:xfrm>
            <a:off x="1475656" y="1700808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547664" y="1260049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0070C0"/>
                </a:solidFill>
              </a:rPr>
              <a:t>metodika – pozri </a:t>
            </a:r>
            <a:r>
              <a:rPr lang="sk-SK" sz="1600" b="1" dirty="0" err="1" smtClean="0">
                <a:solidFill>
                  <a:srgbClr val="0070C0"/>
                </a:solidFill>
              </a:rPr>
              <a:t>link</a:t>
            </a:r>
            <a:r>
              <a:rPr lang="sk-SK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sk-SK" sz="1600" b="1" dirty="0" smtClean="0">
                <a:solidFill>
                  <a:srgbClr val="0070C0"/>
                </a:solidFill>
              </a:rPr>
              <a:t>https://korona.gov.sk/wp-content/uploads/2021/01/covid-automat.pdf</a:t>
            </a:r>
            <a:endParaRPr lang="sk-SK" sz="1600" b="1" dirty="0">
              <a:solidFill>
                <a:srgbClr val="0070C0"/>
              </a:solidFill>
            </a:endParaRPr>
          </a:p>
        </p:txBody>
      </p:sp>
      <p:pic>
        <p:nvPicPr>
          <p:cNvPr id="10" name="Obrázok 9" descr="k čiernemu k 2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665" y="1844824"/>
            <a:ext cx="3887831" cy="2160240"/>
          </a:xfrm>
          <a:prstGeom prst="rect">
            <a:avLst/>
          </a:prstGeom>
        </p:spPr>
      </p:pic>
      <p:sp>
        <p:nvSpPr>
          <p:cNvPr id="14" name="BlokTextu 13"/>
          <p:cNvSpPr txBox="1"/>
          <p:nvPr/>
        </p:nvSpPr>
        <p:spPr>
          <a:xfrm>
            <a:off x="7740352" y="227687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01.03.2021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16" name="Obrázok 15" descr="čierna Tabuľka 8.3.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066414"/>
            <a:ext cx="5004048" cy="2791586"/>
          </a:xfrm>
          <a:prstGeom prst="rect">
            <a:avLst/>
          </a:prstGeom>
        </p:spPr>
      </p:pic>
      <p:sp>
        <p:nvSpPr>
          <p:cNvPr id="13" name="BlokTextu 12"/>
          <p:cNvSpPr txBox="1"/>
          <p:nvPr/>
        </p:nvSpPr>
        <p:spPr>
          <a:xfrm>
            <a:off x="7721840" y="485986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08.03.2021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2" name="Šípka dolu 11"/>
          <p:cNvSpPr/>
          <p:nvPr/>
        </p:nvSpPr>
        <p:spPr>
          <a:xfrm>
            <a:off x="7092280" y="4653136"/>
            <a:ext cx="288032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4987714" y="4797152"/>
            <a:ext cx="109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PRETOŽE: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899592" y="53732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MALÉ ZLEPŠENIE ?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712968" cy="1143000"/>
          </a:xfrm>
        </p:spPr>
        <p:txBody>
          <a:bodyPr>
            <a:no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Alert</a:t>
            </a:r>
            <a:r>
              <a:rPr lang="sk-SK" sz="2400" b="1" dirty="0" smtClean="0">
                <a:solidFill>
                  <a:srgbClr val="FF0000"/>
                </a:solidFill>
              </a:rPr>
              <a:t> systém – </a:t>
            </a:r>
            <a:r>
              <a:rPr lang="sk-SK" sz="2400" b="1" dirty="0" err="1" smtClean="0">
                <a:solidFill>
                  <a:srgbClr val="FF0000"/>
                </a:solidFill>
              </a:rPr>
              <a:t>Covid</a:t>
            </a:r>
            <a:r>
              <a:rPr lang="sk-SK" sz="2400" b="1" dirty="0" smtClean="0">
                <a:solidFill>
                  <a:srgbClr val="FF0000"/>
                </a:solidFill>
              </a:rPr>
              <a:t> automat - regionálne hodnotenie k </a:t>
            </a:r>
            <a:r>
              <a:rPr lang="sk-SK" sz="2400" b="1" dirty="0" smtClean="0">
                <a:solidFill>
                  <a:srgbClr val="FF0000"/>
                </a:solidFill>
              </a:rPr>
              <a:t>08.03.2021 </a:t>
            </a:r>
            <a:r>
              <a:rPr lang="sk-SK" sz="2400" b="1" dirty="0" err="1" smtClean="0">
                <a:solidFill>
                  <a:srgbClr val="FF0000"/>
                </a:solidFill>
              </a:rPr>
              <a:t>vs</a:t>
            </a:r>
            <a:r>
              <a:rPr lang="sk-SK" sz="2400" b="1" dirty="0" smtClean="0">
                <a:solidFill>
                  <a:srgbClr val="FF0000"/>
                </a:solidFill>
              </a:rPr>
              <a:t>. </a:t>
            </a:r>
            <a:r>
              <a:rPr lang="sk-SK" sz="2400" b="1" dirty="0" smtClean="0">
                <a:solidFill>
                  <a:srgbClr val="FF0000"/>
                </a:solidFill>
              </a:rPr>
              <a:t>01.03</a:t>
            </a:r>
            <a:r>
              <a:rPr lang="sk-SK" sz="2400" b="1" dirty="0" smtClean="0">
                <a:solidFill>
                  <a:srgbClr val="FF0000"/>
                </a:solidFill>
              </a:rPr>
              <a:t>.2021 </a:t>
            </a:r>
            <a:r>
              <a:rPr lang="sk-SK" sz="2400" b="1" dirty="0" smtClean="0">
                <a:solidFill>
                  <a:srgbClr val="FF0000"/>
                </a:solidFill>
              </a:rPr>
              <a:t>(územný priemet pri celonárodnom varovaní IV. st.)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368152" y="980728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b="1" dirty="0" smtClean="0">
                <a:solidFill>
                  <a:srgbClr val="0070C0"/>
                </a:solidFill>
              </a:rPr>
              <a:t>metodika – pozri </a:t>
            </a:r>
            <a:r>
              <a:rPr lang="sk-SK" sz="1600" b="1" dirty="0" err="1" smtClean="0">
                <a:solidFill>
                  <a:srgbClr val="0070C0"/>
                </a:solidFill>
              </a:rPr>
              <a:t>link</a:t>
            </a:r>
            <a:r>
              <a:rPr lang="sk-SK" sz="1600" b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sk-SK" sz="1600" b="1" dirty="0" smtClean="0">
                <a:solidFill>
                  <a:srgbClr val="0070C0"/>
                </a:solidFill>
              </a:rPr>
              <a:t>https://korona.gov.sk/wp-content/uploads/2021/01/covid-automat.pdf</a:t>
            </a:r>
            <a:endParaRPr lang="sk-SK" sz="1600" b="1" dirty="0">
              <a:solidFill>
                <a:srgbClr val="0070C0"/>
              </a:solidFill>
            </a:endParaRPr>
          </a:p>
        </p:txBody>
      </p:sp>
      <p:pic>
        <p:nvPicPr>
          <p:cNvPr id="8" name="Obrázok 7" descr="chameleon 1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44" y="1484784"/>
            <a:ext cx="5897408" cy="342900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395536" y="4725144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BlokTextu 12"/>
          <p:cNvSpPr txBox="1"/>
          <p:nvPr/>
        </p:nvSpPr>
        <p:spPr>
          <a:xfrm>
            <a:off x="5185228" y="2348880"/>
            <a:ext cx="248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30 okresov „čiernych“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46 okresov „bordových</a:t>
            </a:r>
            <a:r>
              <a:rPr lang="sk-SK" b="1" dirty="0" smtClean="0">
                <a:solidFill>
                  <a:srgbClr val="C00000"/>
                </a:solidFill>
              </a:rPr>
              <a:t>“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 </a:t>
            </a:r>
            <a:r>
              <a:rPr lang="sk-SK" b="1" dirty="0" smtClean="0">
                <a:solidFill>
                  <a:srgbClr val="FF0000"/>
                </a:solidFill>
              </a:rPr>
              <a:t>3 okresy „červené“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971600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ZHORŠENIE !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7" name="Obrázok 16" descr="Regionálne hodnotenie 9.3.20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5819" y="3741540"/>
            <a:ext cx="5552685" cy="307183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6156176" y="6165304"/>
            <a:ext cx="256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BA I-V, MA, PK, SC – naďalej</a:t>
            </a:r>
          </a:p>
          <a:p>
            <a:pPr algn="ctr"/>
            <a:r>
              <a:rPr lang="sk-SK" sz="1600" b="1" dirty="0" smtClean="0">
                <a:solidFill>
                  <a:srgbClr val="C00000"/>
                </a:solidFill>
              </a:rPr>
              <a:t>3. stupeň varovania</a:t>
            </a:r>
            <a:endParaRPr lang="sk-SK" sz="1600" b="1" dirty="0">
              <a:solidFill>
                <a:srgbClr val="C00000"/>
              </a:solidFill>
            </a:endParaRPr>
          </a:p>
        </p:txBody>
      </p:sp>
      <p:sp>
        <p:nvSpPr>
          <p:cNvPr id="6" name="Šípka doprava 5"/>
          <p:cNvSpPr/>
          <p:nvPr/>
        </p:nvSpPr>
        <p:spPr>
          <a:xfrm>
            <a:off x="8532440" y="6525344"/>
            <a:ext cx="144016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48724" y="5373216"/>
            <a:ext cx="248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35 </a:t>
            </a:r>
            <a:r>
              <a:rPr lang="sk-SK" b="1" dirty="0" smtClean="0"/>
              <a:t>okresov „čiernych“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41 </a:t>
            </a:r>
            <a:r>
              <a:rPr lang="sk-SK" b="1" dirty="0" smtClean="0">
                <a:solidFill>
                  <a:srgbClr val="C00000"/>
                </a:solidFill>
              </a:rPr>
              <a:t>okresov „bordových</a:t>
            </a:r>
            <a:r>
              <a:rPr lang="sk-SK" b="1" dirty="0" smtClean="0">
                <a:solidFill>
                  <a:srgbClr val="C00000"/>
                </a:solidFill>
              </a:rPr>
              <a:t>“</a:t>
            </a:r>
          </a:p>
          <a:p>
            <a:r>
              <a:rPr lang="sk-SK" b="1" dirty="0" smtClean="0">
                <a:solidFill>
                  <a:srgbClr val="C00000"/>
                </a:solidFill>
              </a:rPr>
              <a:t>  </a:t>
            </a:r>
            <a:r>
              <a:rPr lang="sk-SK" b="1" dirty="0" smtClean="0">
                <a:solidFill>
                  <a:srgbClr val="FF0000"/>
                </a:solidFill>
              </a:rPr>
              <a:t>3 okresy „červené“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hospit 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353269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7020272" y="908720"/>
            <a:ext cx="18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Stav k </a:t>
            </a:r>
            <a:r>
              <a:rPr lang="sk-SK" b="1" dirty="0" smtClean="0">
                <a:solidFill>
                  <a:srgbClr val="FF0000"/>
                </a:solidFill>
              </a:rPr>
              <a:t>09.03.2021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8383753" y="169151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3720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500772" y="47158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369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984532" y="692696"/>
            <a:ext cx="715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SR</a:t>
            </a:r>
            <a:endParaRPr lang="sk-SK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ZZS výjazdy 7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0311"/>
            <a:ext cx="9144000" cy="523737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611560" y="558924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 err="1" smtClean="0">
                <a:solidFill>
                  <a:srgbClr val="00B050"/>
                </a:solidFill>
              </a:rPr>
              <a:t>Zaočkovanosť</a:t>
            </a:r>
            <a:r>
              <a:rPr lang="sk-SK" sz="3200" b="1" dirty="0" smtClean="0">
                <a:solidFill>
                  <a:srgbClr val="00B050"/>
                </a:solidFill>
              </a:rPr>
              <a:t> obyvateľstva proti </a:t>
            </a:r>
            <a:br>
              <a:rPr lang="sk-SK" sz="3200" b="1" dirty="0" smtClean="0">
                <a:solidFill>
                  <a:srgbClr val="00B050"/>
                </a:solidFill>
              </a:rPr>
            </a:br>
            <a:r>
              <a:rPr lang="sk-SK" sz="3200" b="1" dirty="0" smtClean="0">
                <a:solidFill>
                  <a:srgbClr val="00B050"/>
                </a:solidFill>
              </a:rPr>
              <a:t>COVID-19 – k </a:t>
            </a:r>
            <a:r>
              <a:rPr lang="sk-SK" sz="3200" b="1" dirty="0" smtClean="0">
                <a:solidFill>
                  <a:srgbClr val="00B050"/>
                </a:solidFill>
              </a:rPr>
              <a:t>09.03.2021</a:t>
            </a:r>
            <a:endParaRPr lang="sk-SK" sz="3200" b="1" dirty="0">
              <a:solidFill>
                <a:srgbClr val="00B050"/>
              </a:solidFill>
            </a:endParaRPr>
          </a:p>
        </p:txBody>
      </p:sp>
      <p:pic>
        <p:nvPicPr>
          <p:cNvPr id="6" name="Obrázok 5" descr="očkov 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491"/>
            <a:ext cx="9144000" cy="5254853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8096815" y="197954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373 797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8096815" y="357301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195 224</a:t>
            </a:r>
            <a:endParaRPr lang="sk-SK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0070C0"/>
                </a:solidFill>
              </a:rPr>
              <a:t>Zmena očkovacej schémy od </a:t>
            </a:r>
            <a:r>
              <a:rPr lang="sk-SK" sz="3600" b="1" dirty="0" smtClean="0">
                <a:solidFill>
                  <a:srgbClr val="0070C0"/>
                </a:solidFill>
              </a:rPr>
              <a:t>09.03.2021</a:t>
            </a:r>
            <a:endParaRPr lang="sk-SK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img.joj.sk/rxn/5d3aed8f-94c2-4d7f-9755-f4ec365f58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28800"/>
            <a:ext cx="8664962" cy="487404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65402" y="6095037"/>
            <a:ext cx="813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Striktne podľa veku</a:t>
            </a:r>
          </a:p>
          <a:p>
            <a:pPr algn="ctr"/>
            <a:r>
              <a:rPr lang="sk-SK" b="1" dirty="0" smtClean="0">
                <a:solidFill>
                  <a:srgbClr val="FF0000"/>
                </a:solidFill>
              </a:rPr>
              <a:t>Výnimky: zdravotníci, opatrovatelia DSS a KI - ktorí sa doteraz nestihli zaočkovať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79512" y="1198493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solidFill>
                  <a:srgbClr val="007A37"/>
                </a:solidFill>
              </a:rPr>
              <a:t>VYHLÁŠKA  Ministerstva </a:t>
            </a:r>
            <a:r>
              <a:rPr lang="sk-SK" b="1" dirty="0" smtClean="0">
                <a:solidFill>
                  <a:srgbClr val="007A37"/>
                </a:solidFill>
              </a:rPr>
              <a:t>zdravotníctva Slovenskej </a:t>
            </a:r>
            <a:r>
              <a:rPr lang="sk-SK" b="1" dirty="0" smtClean="0">
                <a:solidFill>
                  <a:srgbClr val="007A37"/>
                </a:solidFill>
              </a:rPr>
              <a:t>republiky 96/2021 </a:t>
            </a:r>
            <a:r>
              <a:rPr lang="sk-SK" b="1" dirty="0" err="1" smtClean="0">
                <a:solidFill>
                  <a:srgbClr val="007A37"/>
                </a:solidFill>
              </a:rPr>
              <a:t>Z.z</a:t>
            </a:r>
            <a:r>
              <a:rPr lang="sk-SK" b="1" dirty="0" smtClean="0">
                <a:solidFill>
                  <a:srgbClr val="007A37"/>
                </a:solidFill>
              </a:rPr>
              <a:t>. </a:t>
            </a:r>
            <a:r>
              <a:rPr lang="sk-SK" dirty="0" smtClean="0">
                <a:solidFill>
                  <a:srgbClr val="007A37"/>
                </a:solidFill>
              </a:rPr>
              <a:t>z </a:t>
            </a:r>
            <a:r>
              <a:rPr lang="sk-SK" dirty="0" smtClean="0">
                <a:solidFill>
                  <a:srgbClr val="007A37"/>
                </a:solidFill>
              </a:rPr>
              <a:t>5. marca 2021,</a:t>
            </a:r>
          </a:p>
          <a:p>
            <a:pPr algn="ctr"/>
            <a:r>
              <a:rPr lang="sk-SK" b="1" dirty="0" smtClean="0">
                <a:solidFill>
                  <a:srgbClr val="007A37"/>
                </a:solidFill>
              </a:rPr>
              <a:t>ktorou sa ustanovujú kritériá určovania poradia očkovania osôb proti ochoreniu COVID-19</a:t>
            </a:r>
            <a:endParaRPr lang="sk-SK" b="1" dirty="0">
              <a:solidFill>
                <a:srgbClr val="007A37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79512" y="5373216"/>
            <a:ext cx="871296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07504" y="5363924"/>
            <a:ext cx="8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MZ SR pripravuje novú aplikáciu, ktorá bude slúžiť ako „čakáreň“ pre adeptov na očkovanie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rozpis vakcín 5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2574"/>
            <a:ext cx="9144000" cy="5172852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683568" y="558924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14-denná </a:t>
            </a:r>
            <a:r>
              <a:rPr lang="sk-SK" b="1" dirty="0" err="1" smtClean="0">
                <a:solidFill>
                  <a:srgbClr val="FF0000"/>
                </a:solidFill>
              </a:rPr>
              <a:t>incidencia</a:t>
            </a:r>
            <a:r>
              <a:rPr lang="sk-SK" b="1" dirty="0" smtClean="0">
                <a:solidFill>
                  <a:srgbClr val="FF0000"/>
                </a:solidFill>
              </a:rPr>
              <a:t>  </a:t>
            </a:r>
            <a:r>
              <a:rPr lang="sk-SK" sz="2400" b="1" dirty="0" smtClean="0">
                <a:solidFill>
                  <a:srgbClr val="FF0000"/>
                </a:solidFill>
              </a:rPr>
              <a:t/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(= počet novozistených prípadov 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na 100 000 obyvateľov za 14 dňové obdobie)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4665130"/>
          </a:xfrm>
          <a:ln/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sk-SK" sz="2400" b="1" dirty="0" smtClean="0"/>
          </a:p>
          <a:p>
            <a:r>
              <a:rPr lang="sk-SK" sz="1800" b="1" dirty="0" smtClean="0">
                <a:solidFill>
                  <a:srgbClr val="FF0000"/>
                </a:solidFill>
              </a:rPr>
              <a:t>vzorec:</a:t>
            </a:r>
            <a:r>
              <a:rPr lang="sk-SK" sz="1800" b="1" dirty="0" smtClean="0"/>
              <a:t>    </a:t>
            </a:r>
            <a:r>
              <a:rPr lang="sk-SK" sz="1800" b="1" u="sng" dirty="0" smtClean="0"/>
              <a:t>počet nových prípadov za </a:t>
            </a:r>
            <a:r>
              <a:rPr lang="sk-SK" sz="1800" b="1" u="sng" dirty="0" err="1" smtClean="0"/>
              <a:t>posl</a:t>
            </a:r>
            <a:r>
              <a:rPr lang="sk-SK" sz="1800" b="1" u="sng" dirty="0" smtClean="0"/>
              <a:t>. 14 dní (k danému dátumu)</a:t>
            </a:r>
            <a:r>
              <a:rPr lang="sk-SK" sz="1800" b="1" dirty="0" smtClean="0"/>
              <a:t>     .   100 000</a:t>
            </a:r>
          </a:p>
          <a:p>
            <a:pPr>
              <a:buNone/>
            </a:pPr>
            <a:r>
              <a:rPr lang="sk-SK" sz="1800" b="1" dirty="0" smtClean="0"/>
              <a:t>                                       počet obyvateľov sledovaného územia</a:t>
            </a:r>
          </a:p>
          <a:p>
            <a:endParaRPr lang="sk-SK" sz="2400" b="1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najdôležitejší štatistický ukazovateľ popisujúci stav epidémie </a:t>
            </a:r>
          </a:p>
          <a:p>
            <a:endParaRPr lang="sk-SK" sz="2400" b="1" dirty="0" smtClean="0"/>
          </a:p>
          <a:p>
            <a:endParaRPr lang="sk-SK" sz="2400" b="1" dirty="0" smtClean="0"/>
          </a:p>
          <a:p>
            <a:r>
              <a:rPr lang="sk-SK" sz="2400" b="1" dirty="0" smtClean="0"/>
              <a:t>= zhruba </a:t>
            </a:r>
            <a:r>
              <a:rPr lang="sk-SK" sz="2400" b="1" dirty="0" err="1" smtClean="0"/>
              <a:t>koreluje</a:t>
            </a:r>
            <a:r>
              <a:rPr lang="sk-SK" sz="2400" b="1" dirty="0" smtClean="0"/>
              <a:t> s </a:t>
            </a:r>
            <a:r>
              <a:rPr lang="sk-SK" sz="2400" b="1" dirty="0" err="1" smtClean="0"/>
              <a:t>prevalenciou</a:t>
            </a:r>
            <a:r>
              <a:rPr lang="sk-SK" sz="2400" b="1" dirty="0" smtClean="0"/>
              <a:t> (prierezovým výskytom nákazy v populácii) na 100 000 obyv.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 obrázku může být: text, kde se píše NOVÁ INFOLINKA K OČKOVANIU Registrácie na očkovanie Registrácia príbuznych na očkovanie Zmena termínu na očkovanie 0800 174 174 MINISTERSTVO ZDRAVOTNÍCTVA SLOVENSKEJ REPUBLI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5058"/>
            <a:ext cx="5826077" cy="666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zaočk 8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54444"/>
            <a:ext cx="9144000" cy="5349111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572000" y="5805264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611560" y="5661248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6" y="70844"/>
            <a:ext cx="8507288" cy="909884"/>
          </a:xfrm>
        </p:spPr>
        <p:txBody>
          <a:bodyPr>
            <a:normAutofit fontScale="90000"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Svet : 14-denná </a:t>
            </a:r>
            <a:r>
              <a:rPr lang="sk-SK" sz="2400" b="1" dirty="0" err="1" smtClean="0">
                <a:solidFill>
                  <a:srgbClr val="FF0000"/>
                </a:solidFill>
              </a:rPr>
              <a:t>incidencia</a:t>
            </a:r>
            <a:r>
              <a:rPr lang="sk-SK" sz="2400" b="1" dirty="0" smtClean="0">
                <a:solidFill>
                  <a:srgbClr val="FF0000"/>
                </a:solidFill>
              </a:rPr>
              <a:t> za </a:t>
            </a:r>
            <a:r>
              <a:rPr lang="sk-SK" sz="2400" b="1" dirty="0" smtClean="0">
                <a:solidFill>
                  <a:srgbClr val="FF0000"/>
                </a:solidFill>
              </a:rPr>
              <a:t>7. </a:t>
            </a:r>
            <a:r>
              <a:rPr lang="sk-SK" sz="2400" b="1" dirty="0" smtClean="0">
                <a:solidFill>
                  <a:srgbClr val="FF0000"/>
                </a:solidFill>
              </a:rPr>
              <a:t>až </a:t>
            </a:r>
            <a:r>
              <a:rPr lang="sk-SK" sz="2400" b="1" dirty="0" smtClean="0">
                <a:solidFill>
                  <a:srgbClr val="FF0000"/>
                </a:solidFill>
              </a:rPr>
              <a:t>8 </a:t>
            </a:r>
            <a:r>
              <a:rPr lang="sk-SK" sz="2400" b="1" dirty="0" smtClean="0">
                <a:solidFill>
                  <a:srgbClr val="FF0000"/>
                </a:solidFill>
              </a:rPr>
              <a:t>týždeň 2021</a:t>
            </a:r>
            <a:br>
              <a:rPr lang="sk-SK" sz="2400" b="1" dirty="0" smtClean="0">
                <a:solidFill>
                  <a:srgbClr val="FF0000"/>
                </a:solidFill>
              </a:rPr>
            </a:br>
            <a:r>
              <a:rPr lang="sk-SK" sz="2400" b="1" dirty="0" smtClean="0">
                <a:solidFill>
                  <a:srgbClr val="FF0000"/>
                </a:solidFill>
              </a:rPr>
              <a:t>(nové prípady COVID-19 na 100 000 obyv. k </a:t>
            </a:r>
            <a:r>
              <a:rPr lang="sk-SK" sz="2400" b="1" dirty="0" smtClean="0">
                <a:solidFill>
                  <a:srgbClr val="FF0000"/>
                </a:solidFill>
              </a:rPr>
              <a:t>04.03.2021 </a:t>
            </a:r>
            <a:r>
              <a:rPr lang="sk-SK" sz="2400" b="1" dirty="0" smtClean="0">
                <a:solidFill>
                  <a:srgbClr val="FF0000"/>
                </a:solidFill>
              </a:rPr>
              <a:t>- podľa ECDC) 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14-day COVID-19 case notification rate per 100 000, weeks 7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8352928" cy="590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44624"/>
            <a:ext cx="8858312" cy="114300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Európa: 14-denná </a:t>
            </a:r>
            <a:r>
              <a:rPr lang="sk-SK" sz="2400" b="1" dirty="0" err="1" smtClean="0">
                <a:solidFill>
                  <a:srgbClr val="FF0000"/>
                </a:solidFill>
              </a:rPr>
              <a:t>incidencia</a:t>
            </a:r>
            <a:r>
              <a:rPr lang="sk-SK" sz="2400" b="1" dirty="0" smtClean="0">
                <a:solidFill>
                  <a:srgbClr val="FF0000"/>
                </a:solidFill>
              </a:rPr>
              <a:t> za </a:t>
            </a:r>
            <a:r>
              <a:rPr lang="sk-SK" sz="2400" b="1" dirty="0" smtClean="0">
                <a:solidFill>
                  <a:srgbClr val="FF0000"/>
                </a:solidFill>
              </a:rPr>
              <a:t>7. </a:t>
            </a:r>
            <a:r>
              <a:rPr lang="sk-SK" sz="2400" b="1" dirty="0" smtClean="0">
                <a:solidFill>
                  <a:srgbClr val="FF0000"/>
                </a:solidFill>
              </a:rPr>
              <a:t>až </a:t>
            </a:r>
            <a:r>
              <a:rPr lang="sk-SK" sz="2400" b="1" dirty="0" smtClean="0">
                <a:solidFill>
                  <a:srgbClr val="FF0000"/>
                </a:solidFill>
              </a:rPr>
              <a:t>8. </a:t>
            </a:r>
            <a:r>
              <a:rPr lang="sk-SK" sz="2400" b="1" dirty="0" smtClean="0">
                <a:solidFill>
                  <a:srgbClr val="FF0000"/>
                </a:solidFill>
              </a:rPr>
              <a:t>týždeň 2021 (nové prípady COVID-19 </a:t>
            </a:r>
            <a:r>
              <a:rPr lang="sk-SK" sz="2400" b="1" dirty="0" smtClean="0"/>
              <a:t>na 100 000 obyv.) k </a:t>
            </a:r>
            <a:r>
              <a:rPr lang="sk-SK" sz="2400" b="1" dirty="0" smtClean="0"/>
              <a:t>04.03.2021 </a:t>
            </a:r>
            <a:r>
              <a:rPr lang="sk-SK" sz="2400" b="1" dirty="0" smtClean="0"/>
              <a:t>- podľa ECDC)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14-day case notification rate per 100 000 inhabitants, updated 4 March 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85" y="1052736"/>
            <a:ext cx="8018763" cy="5661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V4 5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5081"/>
            <a:ext cx="9144000" cy="5067837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683568" y="551723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daily deaths 02.03.2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1724"/>
            <a:ext cx="9144000" cy="453455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3275856" y="5373216"/>
            <a:ext cx="64807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3744416" cy="1008112"/>
          </a:xfrm>
        </p:spPr>
        <p:txBody>
          <a:bodyPr>
            <a:normAutofit fontScale="90000"/>
          </a:bodyPr>
          <a:lstStyle/>
          <a:p>
            <a:r>
              <a:rPr lang="sk-SK" sz="3600" b="1" dirty="0" smtClean="0"/>
              <a:t>Počet úmrtí </a:t>
            </a:r>
            <a:br>
              <a:rPr lang="sk-SK" sz="3600" b="1" dirty="0" smtClean="0"/>
            </a:br>
            <a:r>
              <a:rPr lang="sk-SK" sz="3600" b="1" dirty="0" smtClean="0"/>
              <a:t>na 1 mil. obyv. </a:t>
            </a:r>
            <a:endParaRPr lang="sk-SK" sz="3600" b="1" dirty="0"/>
          </a:p>
        </p:txBody>
      </p:sp>
      <p:sp>
        <p:nvSpPr>
          <p:cNvPr id="5" name="Šípka doľava 4"/>
          <p:cNvSpPr/>
          <p:nvPr/>
        </p:nvSpPr>
        <p:spPr>
          <a:xfrm>
            <a:off x="8316416" y="3212976"/>
            <a:ext cx="432048" cy="21602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3100" b="1" dirty="0" smtClean="0">
                <a:solidFill>
                  <a:srgbClr val="FF0000"/>
                </a:solidFill>
              </a:rPr>
              <a:t>Zoznam </a:t>
            </a:r>
            <a:r>
              <a:rPr lang="sk-SK" sz="3100" b="1" dirty="0" smtClean="0">
                <a:solidFill>
                  <a:srgbClr val="007A37"/>
                </a:solidFill>
              </a:rPr>
              <a:t>bezpečnejších</a:t>
            </a:r>
            <a:r>
              <a:rPr lang="sk-SK" sz="3100" b="1" dirty="0" smtClean="0">
                <a:solidFill>
                  <a:srgbClr val="FF0000"/>
                </a:solidFill>
              </a:rPr>
              <a:t> krajín podľa </a:t>
            </a:r>
            <a:br>
              <a:rPr lang="sk-SK" sz="3100" b="1" dirty="0" smtClean="0">
                <a:solidFill>
                  <a:srgbClr val="FF0000"/>
                </a:solidFill>
              </a:rPr>
            </a:br>
            <a:r>
              <a:rPr lang="sk-SK" sz="3100" b="1" dirty="0" smtClean="0">
                <a:solidFill>
                  <a:srgbClr val="FF0000"/>
                </a:solidFill>
              </a:rPr>
              <a:t>vyhl. ÚVZ SR č. 64/2021 </a:t>
            </a:r>
            <a:r>
              <a:rPr lang="sk-SK" sz="3100" b="1" dirty="0" err="1" smtClean="0">
                <a:solidFill>
                  <a:srgbClr val="FF0000"/>
                </a:solidFill>
              </a:rPr>
              <a:t>V.v</a:t>
            </a:r>
            <a:r>
              <a:rPr lang="sk-SK" sz="3100" b="1" dirty="0" smtClean="0">
                <a:solidFill>
                  <a:srgbClr val="FF0000"/>
                </a:solidFill>
              </a:rPr>
              <a:t>. SR platný od 12.02.2021</a:t>
            </a:r>
            <a:r>
              <a:rPr lang="sk-SK" sz="2800" b="1" dirty="0" smtClean="0">
                <a:solidFill>
                  <a:srgbClr val="FF0000"/>
                </a:solidFill>
              </a:rPr>
              <a:t/>
            </a:r>
            <a:br>
              <a:rPr lang="sk-SK" sz="2800" b="1" dirty="0" smtClean="0">
                <a:solidFill>
                  <a:srgbClr val="FF0000"/>
                </a:solidFill>
              </a:rPr>
            </a:br>
            <a:endParaRPr lang="sk-SK" sz="2800" b="1" dirty="0">
              <a:solidFill>
                <a:srgbClr val="00B050"/>
              </a:solidFill>
            </a:endParaRPr>
          </a:p>
        </p:txBody>
      </p:sp>
      <p:pic>
        <p:nvPicPr>
          <p:cNvPr id="13" name="Obrázok 12" descr="Reise_We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7884" y="1988840"/>
            <a:ext cx="5220580" cy="324036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755576" y="2996952"/>
            <a:ext cx="21900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 smtClean="0">
                <a:solidFill>
                  <a:srgbClr val="00B0F0"/>
                </a:solidFill>
              </a:rPr>
              <a:t>Naďalej</a:t>
            </a:r>
          </a:p>
          <a:p>
            <a:r>
              <a:rPr lang="sk-SK" sz="4800" b="1" dirty="0" smtClean="0">
                <a:solidFill>
                  <a:srgbClr val="00B0F0"/>
                </a:solidFill>
              </a:rPr>
              <a:t>žiadna !</a:t>
            </a:r>
            <a:endParaRPr lang="sk-SK" sz="4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70C0"/>
                </a:solidFill>
              </a:rPr>
              <a:t>PROTIEPIDEMICKÉ OPATRENIA V SR OD 03.03.2021</a:t>
            </a:r>
            <a:endParaRPr lang="sk-SK" b="1" dirty="0">
              <a:solidFill>
                <a:srgbClr val="0070C0"/>
              </a:solidFill>
            </a:endParaRPr>
          </a:p>
        </p:txBody>
      </p:sp>
      <p:pic>
        <p:nvPicPr>
          <p:cNvPr id="4" name="Zástupný symbol obsahu 3" descr="opatr. od 03.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438749"/>
            <a:ext cx="8892480" cy="50865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143108" y="188640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ĎAKUJEM ZA POZORNOSŤ !</a:t>
            </a:r>
            <a:endParaRPr lang="sk-SK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Stop COVID-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7642848" cy="5485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14-denná </a:t>
            </a:r>
            <a:r>
              <a:rPr lang="sk-SK" b="1" dirty="0" err="1" smtClean="0">
                <a:solidFill>
                  <a:srgbClr val="C00000"/>
                </a:solidFill>
              </a:rPr>
              <a:t>incidencia</a:t>
            </a:r>
            <a:r>
              <a:rPr lang="sk-SK" b="1" dirty="0" smtClean="0">
                <a:solidFill>
                  <a:srgbClr val="C00000"/>
                </a:solidFill>
              </a:rPr>
              <a:t> k </a:t>
            </a:r>
            <a:r>
              <a:rPr lang="sk-SK" b="1" dirty="0" smtClean="0">
                <a:solidFill>
                  <a:srgbClr val="C00000"/>
                </a:solidFill>
              </a:rPr>
              <a:t>09.03.2021</a:t>
            </a:r>
            <a:r>
              <a:rPr lang="sk-SK" b="1" dirty="0" smtClean="0">
                <a:solidFill>
                  <a:srgbClr val="C00000"/>
                </a:solidFill>
              </a:rPr>
              <a:t/>
            </a:r>
            <a:br>
              <a:rPr lang="sk-SK" b="1" dirty="0" smtClean="0">
                <a:solidFill>
                  <a:srgbClr val="C00000"/>
                </a:solidFill>
              </a:rPr>
            </a:br>
            <a:r>
              <a:rPr lang="sk-SK" b="1" dirty="0" smtClean="0">
                <a:solidFill>
                  <a:srgbClr val="C00000"/>
                </a:solidFill>
              </a:rPr>
              <a:t>(PCR) 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8" name="Obrázok 7" descr="incid 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97240"/>
            <a:ext cx="9144000" cy="4928104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267744" y="356372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409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292080" y="37890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334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8284748" y="37797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339</a:t>
            </a:r>
            <a:endParaRPr lang="sk-SK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Zástupný symbol obsahu 19" descr="baloniky 9.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382" y="1240356"/>
            <a:ext cx="8994114" cy="528498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Nové prípady </a:t>
            </a:r>
            <a:r>
              <a:rPr lang="sk-SK" b="1" dirty="0" smtClean="0">
                <a:solidFill>
                  <a:srgbClr val="C00000"/>
                </a:solidFill>
              </a:rPr>
              <a:t>09.03.2021 </a:t>
            </a:r>
            <a:r>
              <a:rPr lang="sk-SK" b="1" dirty="0" smtClean="0">
                <a:solidFill>
                  <a:srgbClr val="C00000"/>
                </a:solidFill>
              </a:rPr>
              <a:t>– PCR (</a:t>
            </a:r>
            <a:r>
              <a:rPr lang="sk-SK" b="1" dirty="0" err="1" smtClean="0">
                <a:solidFill>
                  <a:srgbClr val="C00000"/>
                </a:solidFill>
              </a:rPr>
              <a:t>abs</a:t>
            </a:r>
            <a:r>
              <a:rPr lang="sk-SK" b="1" dirty="0" smtClean="0">
                <a:solidFill>
                  <a:srgbClr val="C00000"/>
                </a:solidFill>
              </a:rPr>
              <a:t>.)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23528" y="50131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154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64864" y="43558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29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696912" y="46531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20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827584" y="4869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39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115616" y="45091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71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344984" y="49411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32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115616" y="53732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126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3563888" y="37077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63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6772580" y="37077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216</a:t>
            </a:r>
            <a:endParaRPr lang="sk-SK" b="1" dirty="0"/>
          </a:p>
        </p:txBody>
      </p:sp>
      <p:sp>
        <p:nvSpPr>
          <p:cNvPr id="16" name="BlokTextu 15"/>
          <p:cNvSpPr txBox="1"/>
          <p:nvPr/>
        </p:nvSpPr>
        <p:spPr>
          <a:xfrm>
            <a:off x="6732240" y="3059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98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3217192" y="29249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117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2915816" y="25556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195</a:t>
            </a:r>
            <a:endParaRPr lang="sk-SK" b="1" dirty="0"/>
          </a:p>
        </p:txBody>
      </p:sp>
      <p:sp>
        <p:nvSpPr>
          <p:cNvPr id="21" name="BlokTextu 20"/>
          <p:cNvSpPr txBox="1"/>
          <p:nvPr/>
        </p:nvSpPr>
        <p:spPr>
          <a:xfrm>
            <a:off x="1921048" y="46438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25</a:t>
            </a:r>
            <a:endParaRPr lang="sk-SK" b="1" dirty="0"/>
          </a:p>
        </p:txBody>
      </p:sp>
      <p:sp>
        <p:nvSpPr>
          <p:cNvPr id="23" name="BlokTextu 22"/>
          <p:cNvSpPr txBox="1"/>
          <p:nvPr/>
        </p:nvSpPr>
        <p:spPr>
          <a:xfrm>
            <a:off x="1763688" y="32849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134</a:t>
            </a:r>
            <a:endParaRPr lang="sk-SK" b="1" dirty="0"/>
          </a:p>
        </p:txBody>
      </p:sp>
      <p:sp>
        <p:nvSpPr>
          <p:cNvPr id="24" name="BlokTextu 23"/>
          <p:cNvSpPr txBox="1"/>
          <p:nvPr/>
        </p:nvSpPr>
        <p:spPr>
          <a:xfrm>
            <a:off x="1921048" y="57332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98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>
            <a:no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</a:rPr>
              <a:t>POZITIVITA PCR i AG TESTOV v SR </a:t>
            </a:r>
            <a:br>
              <a:rPr lang="sk-SK" sz="2800" b="1" dirty="0" smtClean="0">
                <a:solidFill>
                  <a:srgbClr val="FF0000"/>
                </a:solidFill>
              </a:rPr>
            </a:br>
            <a:r>
              <a:rPr lang="sk-SK" sz="2800" b="1" dirty="0" smtClean="0">
                <a:solidFill>
                  <a:srgbClr val="FF0000"/>
                </a:solidFill>
              </a:rPr>
              <a:t>v </a:t>
            </a:r>
            <a:r>
              <a:rPr lang="sk-SK" sz="2800" b="1" dirty="0" err="1" smtClean="0">
                <a:solidFill>
                  <a:srgbClr val="FF0000"/>
                </a:solidFill>
              </a:rPr>
              <a:t>abs</a:t>
            </a:r>
            <a:r>
              <a:rPr lang="sk-SK" sz="2800" b="1" dirty="0" smtClean="0">
                <a:solidFill>
                  <a:srgbClr val="FF0000"/>
                </a:solidFill>
              </a:rPr>
              <a:t>. i </a:t>
            </a:r>
            <a:r>
              <a:rPr lang="sk-SK" sz="2800" b="1" dirty="0" err="1" smtClean="0">
                <a:solidFill>
                  <a:srgbClr val="FF0000"/>
                </a:solidFill>
              </a:rPr>
              <a:t>relat</a:t>
            </a:r>
            <a:r>
              <a:rPr lang="sk-SK" sz="2800" b="1" dirty="0" smtClean="0">
                <a:solidFill>
                  <a:srgbClr val="FF0000"/>
                </a:solidFill>
              </a:rPr>
              <a:t>. (%) číslach k </a:t>
            </a:r>
            <a:r>
              <a:rPr lang="sk-SK" sz="2800" b="1" dirty="0" smtClean="0">
                <a:solidFill>
                  <a:srgbClr val="FF0000"/>
                </a:solidFill>
              </a:rPr>
              <a:t>08.03.2021</a:t>
            </a:r>
            <a:endParaRPr lang="sk-SK" sz="2800" b="1" dirty="0">
              <a:solidFill>
                <a:srgbClr val="FF0000"/>
              </a:solidFill>
            </a:endParaRPr>
          </a:p>
        </p:txBody>
      </p:sp>
      <p:pic>
        <p:nvPicPr>
          <p:cNvPr id="7" name="Obrázok 6" descr="pozitivity testov 8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517896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683568" y="5877272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7030A0"/>
                </a:solidFill>
              </a:rPr>
              <a:t>Denné počty nových prípadov </a:t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v Bratislave 08.2020 – </a:t>
            </a:r>
            <a:r>
              <a:rPr lang="sk-SK" sz="3600" b="1" dirty="0" smtClean="0">
                <a:solidFill>
                  <a:srgbClr val="7030A0"/>
                </a:solidFill>
              </a:rPr>
              <a:t>09.03.2021 </a:t>
            </a:r>
            <a:r>
              <a:rPr lang="sk-SK" sz="3600" b="1" dirty="0" smtClean="0">
                <a:solidFill>
                  <a:srgbClr val="7030A0"/>
                </a:solidFill>
              </a:rPr>
              <a:t>(</a:t>
            </a:r>
            <a:r>
              <a:rPr lang="sk-SK" sz="3600" b="1" dirty="0" err="1" smtClean="0">
                <a:solidFill>
                  <a:srgbClr val="7030A0"/>
                </a:solidFill>
              </a:rPr>
              <a:t>abs</a:t>
            </a:r>
            <a:r>
              <a:rPr lang="sk-SK" sz="3600" b="1" dirty="0" smtClean="0">
                <a:solidFill>
                  <a:srgbClr val="7030A0"/>
                </a:solidFill>
              </a:rPr>
              <a:t>.) </a:t>
            </a:r>
            <a:endParaRPr lang="sk-SK" sz="3600" b="1" dirty="0">
              <a:solidFill>
                <a:srgbClr val="7030A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300009" y="155679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(PCR)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dashb ba 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11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7030A0"/>
                </a:solidFill>
              </a:rPr>
              <a:t>Denné počty nových prípadov </a:t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v okrese MA 08.2020 – </a:t>
            </a:r>
            <a:r>
              <a:rPr lang="sk-SK" sz="3600" b="1" dirty="0" smtClean="0">
                <a:solidFill>
                  <a:srgbClr val="7030A0"/>
                </a:solidFill>
              </a:rPr>
              <a:t>09.03.2021 </a:t>
            </a:r>
            <a:r>
              <a:rPr lang="sk-SK" sz="3600" b="1" dirty="0" smtClean="0">
                <a:solidFill>
                  <a:srgbClr val="7030A0"/>
                </a:solidFill>
              </a:rPr>
              <a:t>(</a:t>
            </a:r>
            <a:r>
              <a:rPr lang="sk-SK" sz="3600" b="1" dirty="0" err="1" smtClean="0">
                <a:solidFill>
                  <a:srgbClr val="7030A0"/>
                </a:solidFill>
              </a:rPr>
              <a:t>abs</a:t>
            </a:r>
            <a:r>
              <a:rPr lang="sk-SK" sz="3600" b="1" dirty="0" smtClean="0">
                <a:solidFill>
                  <a:srgbClr val="7030A0"/>
                </a:solidFill>
              </a:rPr>
              <a:t>.) </a:t>
            </a:r>
            <a:endParaRPr lang="sk-SK" sz="3600" dirty="0"/>
          </a:p>
        </p:txBody>
      </p:sp>
      <p:sp>
        <p:nvSpPr>
          <p:cNvPr id="7" name="BlokTextu 6"/>
          <p:cNvSpPr txBox="1"/>
          <p:nvPr/>
        </p:nvSpPr>
        <p:spPr>
          <a:xfrm>
            <a:off x="4300009" y="17635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(PCR)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dasb ma 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9144000" cy="4039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7030A0"/>
                </a:solidFill>
              </a:rPr>
              <a:t>Denné počty nových prípadov </a:t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v okrese PK 08.2020 – </a:t>
            </a:r>
            <a:r>
              <a:rPr lang="sk-SK" sz="3600" b="1" dirty="0" smtClean="0">
                <a:solidFill>
                  <a:srgbClr val="7030A0"/>
                </a:solidFill>
              </a:rPr>
              <a:t>09.03.2021 </a:t>
            </a:r>
            <a:r>
              <a:rPr lang="sk-SK" sz="3600" b="1" dirty="0" smtClean="0">
                <a:solidFill>
                  <a:srgbClr val="7030A0"/>
                </a:solidFill>
              </a:rPr>
              <a:t>(</a:t>
            </a:r>
            <a:r>
              <a:rPr lang="sk-SK" sz="3600" b="1" dirty="0" err="1" smtClean="0">
                <a:solidFill>
                  <a:srgbClr val="7030A0"/>
                </a:solidFill>
              </a:rPr>
              <a:t>abs</a:t>
            </a:r>
            <a:r>
              <a:rPr lang="sk-SK" sz="3600" b="1" dirty="0" smtClean="0">
                <a:solidFill>
                  <a:srgbClr val="7030A0"/>
                </a:solidFill>
              </a:rPr>
              <a:t>.) </a:t>
            </a:r>
            <a:endParaRPr lang="sk-SK" sz="3600" dirty="0"/>
          </a:p>
        </p:txBody>
      </p:sp>
      <p:sp>
        <p:nvSpPr>
          <p:cNvPr id="7" name="BlokTextu 6"/>
          <p:cNvSpPr txBox="1"/>
          <p:nvPr/>
        </p:nvSpPr>
        <p:spPr>
          <a:xfrm>
            <a:off x="4300009" y="17635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(PCR)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dashb pk9.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5996"/>
            <a:ext cx="9144000" cy="4091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smtClean="0">
                <a:solidFill>
                  <a:srgbClr val="7030A0"/>
                </a:solidFill>
              </a:rPr>
              <a:t>Denné počty nových prípadov </a:t>
            </a:r>
            <a:br>
              <a:rPr lang="sk-SK" sz="3600" b="1" dirty="0" smtClean="0">
                <a:solidFill>
                  <a:srgbClr val="7030A0"/>
                </a:solidFill>
              </a:rPr>
            </a:br>
            <a:r>
              <a:rPr lang="sk-SK" sz="3600" b="1" dirty="0" smtClean="0">
                <a:solidFill>
                  <a:srgbClr val="7030A0"/>
                </a:solidFill>
              </a:rPr>
              <a:t>v okrese SC 08.2020 – </a:t>
            </a:r>
            <a:r>
              <a:rPr lang="sk-SK" sz="3600" b="1" dirty="0" smtClean="0">
                <a:solidFill>
                  <a:srgbClr val="7030A0"/>
                </a:solidFill>
              </a:rPr>
              <a:t>09</a:t>
            </a:r>
            <a:r>
              <a:rPr lang="sk-SK" sz="3600" b="1" dirty="0" smtClean="0">
                <a:solidFill>
                  <a:srgbClr val="7030A0"/>
                </a:solidFill>
              </a:rPr>
              <a:t>.03.2021 </a:t>
            </a:r>
            <a:r>
              <a:rPr lang="sk-SK" sz="3600" b="1" dirty="0" smtClean="0">
                <a:solidFill>
                  <a:srgbClr val="7030A0"/>
                </a:solidFill>
              </a:rPr>
              <a:t>(</a:t>
            </a:r>
            <a:r>
              <a:rPr lang="sk-SK" sz="3600" b="1" dirty="0" err="1" smtClean="0">
                <a:solidFill>
                  <a:srgbClr val="7030A0"/>
                </a:solidFill>
              </a:rPr>
              <a:t>abs</a:t>
            </a:r>
            <a:r>
              <a:rPr lang="sk-SK" sz="3600" b="1" dirty="0" smtClean="0">
                <a:solidFill>
                  <a:srgbClr val="7030A0"/>
                </a:solidFill>
              </a:rPr>
              <a:t>.) </a:t>
            </a:r>
            <a:endParaRPr lang="sk-SK" sz="3600" dirty="0"/>
          </a:p>
        </p:txBody>
      </p:sp>
      <p:sp>
        <p:nvSpPr>
          <p:cNvPr id="7" name="BlokTextu 6"/>
          <p:cNvSpPr txBox="1"/>
          <p:nvPr/>
        </p:nvSpPr>
        <p:spPr>
          <a:xfrm>
            <a:off x="4300009" y="176352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(PCR)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Obrázok 4" descr="dashb sc 9.3.png"/>
          <p:cNvPicPr>
            <a:picLocks noChangeAspect="1"/>
          </p:cNvPicPr>
          <p:nvPr/>
        </p:nvPicPr>
        <p:blipFill>
          <a:blip r:embed="rId2" cstate="print"/>
          <a:srcRect t="2166"/>
          <a:stretch>
            <a:fillRect/>
          </a:stretch>
        </p:blipFill>
        <p:spPr>
          <a:xfrm>
            <a:off x="0" y="2132856"/>
            <a:ext cx="914400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</TotalTime>
  <Words>451</Words>
  <Application>Microsoft Office PowerPoint</Application>
  <PresentationFormat>Prezentácia na obrazovke (4:3)</PresentationFormat>
  <Paragraphs>126</Paragraphs>
  <Slides>28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</vt:vector>
  </HeadingPairs>
  <TitlesOfParts>
    <vt:vector size="29" baseType="lpstr">
      <vt:lpstr>Motív Office</vt:lpstr>
      <vt:lpstr>COVID -19 </vt:lpstr>
      <vt:lpstr>14-denná incidencia   (= počet novozistených prípadov  na 100 000 obyvateľov za 14 dňové obdobie)</vt:lpstr>
      <vt:lpstr>14-denná incidencia k 09.03.2021 (PCR) </vt:lpstr>
      <vt:lpstr>Nové prípady 09.03.2021 – PCR (abs.)</vt:lpstr>
      <vt:lpstr>POZITIVITA PCR i AG TESTOV v SR  v abs. i relat. (%) číslach k 08.03.2021</vt:lpstr>
      <vt:lpstr>Denné počty nových prípadov  v Bratislave 08.2020 – 09.03.2021 (abs.) </vt:lpstr>
      <vt:lpstr>Denné počty nových prípadov  v okrese MA 08.2020 – 09.03.2021 (abs.) </vt:lpstr>
      <vt:lpstr>Denné počty nových prípadov  v okrese PK 08.2020 – 09.03.2021 (abs.) </vt:lpstr>
      <vt:lpstr>Denné počty nových prípadov  v okrese SC 08.2020 – 09.03.2021 (abs.) </vt:lpstr>
      <vt:lpstr>7-dňová incidencia po okresoch k 09.03.2021 (= dynamickejší ukazovateľ)</vt:lpstr>
      <vt:lpstr>7-dňová incidencia po krajoch k 09.03.2021 vs. 02.03.2021 (= dynamickejší ukazovateľ)</vt:lpstr>
      <vt:lpstr>Trendy vývoja epidémie v SR</vt:lpstr>
      <vt:lpstr>Alert systém – Covid automat k 08.03. vs. 01.03.2021 (celonárodné varovanie IV. stupňa)</vt:lpstr>
      <vt:lpstr>Alert systém – Covid automat - regionálne hodnotenie k 08.03.2021 vs. 01.03.2021 (územný priemet pri celonárodnom varovaní IV. st.)</vt:lpstr>
      <vt:lpstr>Snímka 15</vt:lpstr>
      <vt:lpstr>Snímka 16</vt:lpstr>
      <vt:lpstr>Zaočkovanosť obyvateľstva proti  COVID-19 – k 09.03.2021</vt:lpstr>
      <vt:lpstr>Zmena očkovacej schémy od 09.03.2021</vt:lpstr>
      <vt:lpstr>Snímka 19</vt:lpstr>
      <vt:lpstr>Snímka 20</vt:lpstr>
      <vt:lpstr>Snímka 21</vt:lpstr>
      <vt:lpstr>Svet : 14-denná incidencia za 7. až 8 týždeň 2021 (nové prípady COVID-19 na 100 000 obyv. k 04.03.2021 - podľa ECDC) </vt:lpstr>
      <vt:lpstr>Európa: 14-denná incidencia za 7. až 8. týždeň 2021 (nové prípady COVID-19 na 100 000 obyv.) k 04.03.2021 - podľa ECDC)</vt:lpstr>
      <vt:lpstr>Snímka 24</vt:lpstr>
      <vt:lpstr>Počet úmrtí  na 1 mil. obyv. </vt:lpstr>
      <vt:lpstr>Zoznam bezpečnejších krajín podľa  vyhl. ÚVZ SR č. 64/2021 V.v. SR platný od 12.02.2021 </vt:lpstr>
      <vt:lpstr>PROTIEPIDEMICKÉ OPATRENIA V SR OD 03.03.2021</vt:lpstr>
      <vt:lpstr>Snímka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-19</dc:title>
  <dc:creator>Steven Stilgaard</dc:creator>
  <cp:lastModifiedBy>STD</cp:lastModifiedBy>
  <cp:revision>514</cp:revision>
  <dcterms:created xsi:type="dcterms:W3CDTF">2020-10-01T23:19:30Z</dcterms:created>
  <dcterms:modified xsi:type="dcterms:W3CDTF">2021-03-11T00:40:21Z</dcterms:modified>
</cp:coreProperties>
</file>